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5" r:id="rId6"/>
    <p:sldId id="263" r:id="rId7"/>
    <p:sldId id="266" r:id="rId8"/>
    <p:sldId id="271" r:id="rId9"/>
    <p:sldId id="270" r:id="rId10"/>
    <p:sldId id="269" r:id="rId11"/>
    <p:sldId id="278" r:id="rId12"/>
    <p:sldId id="279" r:id="rId13"/>
    <p:sldId id="280" r:id="rId14"/>
    <p:sldId id="281" r:id="rId15"/>
    <p:sldId id="282" r:id="rId16"/>
    <p:sldId id="264" r:id="rId17"/>
    <p:sldId id="272" r:id="rId18"/>
    <p:sldId id="277" r:id="rId19"/>
    <p:sldId id="259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71" autoAdjust="0"/>
  </p:normalViewPr>
  <p:slideViewPr>
    <p:cSldViewPr>
      <p:cViewPr>
        <p:scale>
          <a:sx n="76" d="100"/>
          <a:sy n="76" d="100"/>
        </p:scale>
        <p:origin x="-2568" y="-1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3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EE2E-E8AD-41AB-A7C5-0F7730D3B103}" type="datetimeFigureOut">
              <a:rPr lang="it-IT" smtClean="0"/>
              <a:t>26/09/16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460B-32B2-41BB-B7EB-D39107C0CAC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73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EE2E-E8AD-41AB-A7C5-0F7730D3B103}" type="datetimeFigureOut">
              <a:rPr lang="it-IT" smtClean="0"/>
              <a:t>26/09/16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460B-32B2-41BB-B7EB-D39107C0CAC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67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EE2E-E8AD-41AB-A7C5-0F7730D3B103}" type="datetimeFigureOut">
              <a:rPr lang="it-IT" smtClean="0"/>
              <a:t>26/09/16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460B-32B2-41BB-B7EB-D39107C0CAC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0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EE2E-E8AD-41AB-A7C5-0F7730D3B103}" type="datetimeFigureOut">
              <a:rPr lang="it-IT" smtClean="0"/>
              <a:t>26/09/16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460B-32B2-41BB-B7EB-D39107C0CAC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66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EE2E-E8AD-41AB-A7C5-0F7730D3B103}" type="datetimeFigureOut">
              <a:rPr lang="it-IT" smtClean="0"/>
              <a:t>26/09/16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460B-32B2-41BB-B7EB-D39107C0CAC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70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EE2E-E8AD-41AB-A7C5-0F7730D3B103}" type="datetimeFigureOut">
              <a:rPr lang="it-IT" smtClean="0"/>
              <a:t>26/09/16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460B-32B2-41BB-B7EB-D39107C0CAC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21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EE2E-E8AD-41AB-A7C5-0F7730D3B103}" type="datetimeFigureOut">
              <a:rPr lang="it-IT" smtClean="0"/>
              <a:t>26/09/16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460B-32B2-41BB-B7EB-D39107C0CAC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80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EE2E-E8AD-41AB-A7C5-0F7730D3B103}" type="datetimeFigureOut">
              <a:rPr lang="it-IT" smtClean="0"/>
              <a:t>26/09/16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460B-32B2-41BB-B7EB-D39107C0CAC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74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EE2E-E8AD-41AB-A7C5-0F7730D3B103}" type="datetimeFigureOut">
              <a:rPr lang="it-IT" smtClean="0"/>
              <a:t>26/09/16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460B-32B2-41BB-B7EB-D39107C0CAC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03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EE2E-E8AD-41AB-A7C5-0F7730D3B103}" type="datetimeFigureOut">
              <a:rPr lang="it-IT" smtClean="0"/>
              <a:t>26/09/16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460B-32B2-41BB-B7EB-D39107C0CAC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18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EE2E-E8AD-41AB-A7C5-0F7730D3B103}" type="datetimeFigureOut">
              <a:rPr lang="it-IT" smtClean="0"/>
              <a:t>26/09/16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460B-32B2-41BB-B7EB-D39107C0CAC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104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DEE2E-E8AD-41AB-A7C5-0F7730D3B103}" type="datetimeFigureOut">
              <a:rPr lang="it-IT" smtClean="0"/>
              <a:t>26/09/16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4460B-32B2-41BB-B7EB-D39107C0CAC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68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fasciacostiera.it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91680" y="2564904"/>
            <a:ext cx="6400800" cy="2316460"/>
          </a:xfrm>
        </p:spPr>
        <p:txBody>
          <a:bodyPr>
            <a:noAutofit/>
          </a:bodyPr>
          <a:lstStyle/>
          <a:p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L’evoluzione delle convenzioni di diritto internazionale uniforme sulla legge del mare come risposte a bisogni concreti </a:t>
            </a:r>
          </a:p>
          <a:p>
            <a:endParaRPr lang="it-IT" sz="2000" b="1" i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Enrico Vergani </a:t>
            </a: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Studio Legale Garbarino Vergani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it-IT" sz="2400" b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4" y="0"/>
            <a:ext cx="9160233" cy="222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rotaryfasciacostiera.it/images/web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52974"/>
            <a:ext cx="6553527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5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W:\segreteria\LOGO STUDIO\LogoSLGarbarinoVergani_DefinitivoBl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856" y="88892"/>
            <a:ext cx="828040" cy="828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16932"/>
            <a:ext cx="8229600" cy="50070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Inquinamento marittimo </a:t>
            </a:r>
            <a:br>
              <a:rPr lang="it-IT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endParaRPr lang="it-IT" b="1" i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Haven: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Genova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14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aprile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1991</a:t>
            </a:r>
            <a:endParaRPr lang="en-US" b="1" i="1" dirty="0" smtClean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Immagine 5" descr="csm_haven_ac81ab0f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56310"/>
            <a:ext cx="5544616" cy="41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4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W:\segreteria\LOGO STUDIO\LogoSLGarbarinoVergani_DefinitivoBl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856" y="88892"/>
            <a:ext cx="828040" cy="828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16932"/>
            <a:ext cx="8229600" cy="50070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Inquinamento marittimo </a:t>
            </a:r>
            <a:br>
              <a:rPr lang="it-IT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endParaRPr lang="it-IT" b="1" i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Exxon Valdez: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Alaska 24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Marzo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1989</a:t>
            </a:r>
            <a:endParaRPr lang="en-US" b="1" i="1" dirty="0" smtClean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Immagine 4" descr="tumblr_nlqoz2mO0d1r65o3qo2_12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20888"/>
            <a:ext cx="6172440" cy="40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3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W:\segreteria\LOGO STUDIO\LogoSLGarbarinoVergani_DefinitivoBl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856" y="88892"/>
            <a:ext cx="828040" cy="828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16932"/>
            <a:ext cx="8229600" cy="50070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Inquinamento marittimo </a:t>
            </a:r>
            <a:br>
              <a:rPr lang="it-IT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endParaRPr lang="it-IT" b="1" i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Torrey Canyon: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Cornovaglia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18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Marzo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1967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n-US" b="1" i="1" dirty="0" smtClean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Immagine 4" descr="Torrey-Canyon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20888"/>
            <a:ext cx="4996160" cy="412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3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W:\segreteria\LOGO STUDIO\LogoSLGarbarinoVergani_DefinitivoBl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856" y="88892"/>
            <a:ext cx="828040" cy="828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16932"/>
            <a:ext cx="8229600" cy="50070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Inquinamento marittimo </a:t>
            </a:r>
            <a:br>
              <a:rPr lang="it-IT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endParaRPr lang="it-IT" b="1" i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Amoco Cadiz: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Port Sal 16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Marzo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1978</a:t>
            </a:r>
            <a:endParaRPr lang="en-US" b="1" i="1" dirty="0" smtClean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Immagine 4" descr="Amoco_Cadiz2_21mar7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36912"/>
            <a:ext cx="5256584" cy="31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3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W:\segreteria\LOGO STUDIO\LogoSLGarbarinoVergani_DefinitivoBl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856" y="88892"/>
            <a:ext cx="828040" cy="828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16932"/>
            <a:ext cx="8229600" cy="50070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Inquinamento marittimo </a:t>
            </a:r>
            <a:br>
              <a:rPr lang="it-IT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endParaRPr lang="it-IT" b="1" i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Erika: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Bretagna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12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Dicembre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1999</a:t>
            </a:r>
            <a:endParaRPr lang="en-US" b="1" i="1" dirty="0" smtClean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Immagine 4" descr="MP_Agip_Abruzz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6872"/>
            <a:ext cx="6588224" cy="438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3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W:\segreteria\LOGO STUDIO\LogoSLGarbarinoVergani_DefinitivoBl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856" y="88892"/>
            <a:ext cx="828040" cy="828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16932"/>
            <a:ext cx="8229600" cy="50070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Inquinamento marittimo </a:t>
            </a:r>
            <a:br>
              <a:rPr lang="it-IT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endParaRPr lang="it-IT" b="1" i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Prestige: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Atlantico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19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Novembre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2002</a:t>
            </a:r>
            <a:endParaRPr lang="en-US" b="1" i="1" dirty="0" smtClean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Immagine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4904"/>
            <a:ext cx="606635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3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242" y="373172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Convenzione Nairobi 2007</a:t>
            </a:r>
            <a:b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sulla rimozione dei relitti </a:t>
            </a:r>
            <a:endParaRPr lang="it-IT" sz="32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Immagine 3" descr="W:\segreteria\LOGO STUDIO\LogoSLGarbarinoVergani_DefinitivoBl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28040" cy="82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nave-abbandonata-e-arrugginita,-amore,-nuvole,-hdr-17177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236296" cy="482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4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242" y="373172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Ballast Water Management Convention </a:t>
            </a:r>
            <a:b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[</a:t>
            </a:r>
            <a:r>
              <a:rPr lang="it-IT" sz="3200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8 settembre 2017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]</a:t>
            </a:r>
            <a:endParaRPr lang="it-IT" sz="32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			     Fukushima </a:t>
            </a:r>
            <a:endParaRPr lang="it-IT" sz="2400" b="1" dirty="0" smtClean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Immagine 3" descr="W:\segreteria\LOGO STUDIO\LogoSLGarbarinoVergani_DefinitivoBl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28040" cy="82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1fukufir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20888"/>
            <a:ext cx="5800661" cy="361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0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242" y="373172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Controllo emissioni Co2</a:t>
            </a:r>
            <a:endParaRPr lang="it-IT" sz="3200" b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Regolamenti IMO 2011</a:t>
            </a:r>
            <a:endParaRPr lang="it-IT" sz="2400" b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Navi costruite 2025 30% più efficienti sotto il profilo emissioni </a:t>
            </a:r>
          </a:p>
          <a:p>
            <a:pPr algn="just">
              <a:buFont typeface="Arial" charset="0"/>
              <a:buChar char="•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Prevista per il 2050 riduzione delle emissioni del 50% rispetto al 2007</a:t>
            </a:r>
          </a:p>
          <a:p>
            <a:pPr algn="just">
              <a:buFont typeface="Arial" charset="0"/>
              <a:buChar char="•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Riduzione delle emissioni del 10% tra il 2007 ed il 2012 a fronte di un aumento dei traffici del 14% (fonte: IMO Green House Studio)</a:t>
            </a:r>
            <a:endParaRPr lang="it-IT" sz="2400" b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Trasporto marittimo 2,2% delle emissioni globali </a:t>
            </a:r>
          </a:p>
        </p:txBody>
      </p:sp>
      <p:pic>
        <p:nvPicPr>
          <p:cNvPr id="4" name="Immagine 3" descr="W:\segreteria\LOGO STUDIO\LogoSLGarbarinoVergani_DefinitivoBl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28040" cy="828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32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77682" y="242088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/>
            </a:r>
            <a:br>
              <a:rPr lang="it-IT" dirty="0"/>
            </a:b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Grazie per l’attenzione 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755576" y="3645024"/>
            <a:ext cx="7772400" cy="1500187"/>
          </a:xfrm>
        </p:spPr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2563"/>
            <a:ext cx="914400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4" y="0"/>
            <a:ext cx="9160233" cy="222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43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7571184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400" b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it-IT" sz="2800" b="1" i="1" dirty="0" smtClean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it-IT" sz="2800" b="1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Quei che scendono in mare su le navi</a:t>
            </a:r>
          </a:p>
          <a:p>
            <a:pPr marL="0" indent="0">
              <a:buNone/>
            </a:pPr>
            <a:r>
              <a:rPr lang="it-IT" sz="2800" b="1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per far traffico su le grandi acque;</a:t>
            </a:r>
          </a:p>
          <a:p>
            <a:pPr marL="0" indent="0">
              <a:buNone/>
            </a:pPr>
            <a:r>
              <a:rPr lang="it-IT" sz="2800" b="1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questi vedono le opere del Signore</a:t>
            </a:r>
          </a:p>
          <a:p>
            <a:pPr marL="0" indent="0">
              <a:buNone/>
            </a:pPr>
            <a:r>
              <a:rPr lang="it-IT" sz="2800" b="1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e i Suoi prodigi nel mare profondo </a:t>
            </a:r>
          </a:p>
          <a:p>
            <a:pPr marL="0" indent="0">
              <a:buNone/>
            </a:pPr>
            <a:endParaRPr lang="it-IT" sz="2400" b="1" i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	</a:t>
            </a: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				[Salmo 107  - 23-24]</a:t>
            </a:r>
            <a:endParaRPr lang="it-IT" sz="2400" b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W:\segreteria\LOGO STUDIO\LogoSLGarbarinoVergani_DefinitivoBl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792088" cy="82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4288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93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RMS Titanic </a:t>
            </a:r>
            <a:br>
              <a:rPr lang="it-IT" sz="40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14 aprile 1912</a:t>
            </a:r>
            <a:endParaRPr lang="it-IT" sz="20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3600" dirty="0" smtClean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4" name="Immagine 3" descr="W:\segreteria\LOGO STUDIO\LogoSLGarbarinoVergani_DefinitivoBl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828040" cy="82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32241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18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57746"/>
            <a:ext cx="8229600" cy="1991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SOLAS </a:t>
            </a:r>
          </a:p>
          <a:p>
            <a:pPr marL="0" indent="0" algn="ctr">
              <a:buNone/>
            </a:pP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Convenzione per la salvaguardia </a:t>
            </a:r>
          </a:p>
          <a:p>
            <a:pPr marL="0" indent="0" algn="ctr">
              <a:buNone/>
            </a:pP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della vita umana in mare </a:t>
            </a:r>
          </a:p>
          <a:p>
            <a:pPr marL="0" indent="0" algn="ctr">
              <a:buNone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5" name="Immagine 4" descr="W:\segreteria\LOGO STUDIO\LogoSLGarbarinoVergani_DefinitivoBl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8040" cy="828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827584" y="2420888"/>
            <a:ext cx="712879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1914</a:t>
            </a:r>
          </a:p>
          <a:p>
            <a:pPr algn="ctr"/>
            <a:endParaRPr lang="it-IT" sz="2400" b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1929</a:t>
            </a:r>
          </a:p>
          <a:p>
            <a:pPr algn="ctr"/>
            <a:endParaRPr lang="it-IT" sz="2400" b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1948</a:t>
            </a:r>
          </a:p>
          <a:p>
            <a:pPr algn="ctr"/>
            <a:endParaRPr lang="it-IT" sz="2400" b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1960</a:t>
            </a:r>
            <a:endParaRPr lang="it-IT" sz="2400" b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[17 giugno 1960 – 26 maggio 1965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]</a:t>
            </a:r>
          </a:p>
          <a:p>
            <a:pPr algn="ctr"/>
            <a:endParaRPr lang="it-IT" sz="2400" b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1974</a:t>
            </a:r>
          </a:p>
          <a:p>
            <a:pPr algn="ctr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138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24135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SOLAS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it-IT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un’evoluzione continua </a:t>
            </a:r>
            <a:endParaRPr lang="it-IT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>
            <a:noAutofit/>
          </a:bodyPr>
          <a:lstStyle/>
          <a:p>
            <a:pPr algn="just"/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ISM Code adottato dall’IMO </a:t>
            </a:r>
            <a:r>
              <a:rPr lang="it-IT" sz="2400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con risoluzione A.741(18), dal luglio 2000 </a:t>
            </a:r>
            <a:endParaRPr lang="it-IT" sz="2400" i="1" dirty="0" smtClean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algn="just"/>
            <a:endParaRPr lang="it-IT" sz="2400" i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The International Ship and Port Facility Security Code (ISPS Code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)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Dicembre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2002 –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entrato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in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vigore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Luglio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2004</a:t>
            </a:r>
            <a:endParaRPr lang="it-IT" sz="2400" i="1" dirty="0" smtClean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Immagine 3" descr="W:\segreteria\LOGO STUDIO\LogoSLGarbarinoVergani_DefinitivoBl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28040" cy="828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55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W:\segreteria\LOGO STUDIO\LogoSLGarbarinoVergani_DefinitivoBl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856" y="88892"/>
            <a:ext cx="828040" cy="828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500706"/>
          </a:xfr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STCW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it-IT" sz="2400" i="1" dirty="0" err="1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Standards</a:t>
            </a:r>
            <a:r>
              <a:rPr lang="it-IT" sz="2400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of Training, </a:t>
            </a:r>
            <a:r>
              <a:rPr lang="it-IT" sz="2400" i="1" dirty="0" err="1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Certification</a:t>
            </a:r>
            <a:r>
              <a:rPr lang="it-IT" sz="2400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and </a:t>
            </a:r>
            <a:r>
              <a:rPr lang="it-IT" sz="2400" i="1" dirty="0" err="1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Watchkeeping</a:t>
            </a:r>
            <a:r>
              <a:rPr lang="it-IT" sz="2400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for </a:t>
            </a:r>
            <a:r>
              <a:rPr lang="it-IT" sz="2400" i="1" dirty="0" err="1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Seafarers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)</a:t>
            </a:r>
            <a:b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endParaRPr lang="it-IT" sz="2400" b="1" i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616624" cy="344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52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Maritime </a:t>
            </a:r>
            <a:r>
              <a:rPr lang="it-IT" sz="3600" b="1" i="1" dirty="0" err="1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Labour</a:t>
            </a:r>
            <a:r>
              <a:rPr lang="it-IT" sz="3600" b="1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Convention 2006</a:t>
            </a:r>
            <a:endParaRPr lang="it-IT" sz="3600" b="1" i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Immagine 3" descr="W:\segreteria\LOGO STUDIO\LogoSLGarbarinoVergani_DefinitivoBl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856" y="88892"/>
            <a:ext cx="828040" cy="82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image.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0866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W:\segreteria\LOGO STUDIO\LogoSLGarbarinoVergani_DefinitivoBl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856" y="88892"/>
            <a:ext cx="828040" cy="828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16932"/>
            <a:ext cx="8229600" cy="500706"/>
          </a:xfrm>
        </p:spPr>
        <p:txBody>
          <a:bodyPr>
            <a:noAutofit/>
          </a:bodyPr>
          <a:lstStyle/>
          <a:p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Amendment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to MLC </a:t>
            </a:r>
            <a:b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(gennaio 2017)</a:t>
            </a:r>
            <a:b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endParaRPr lang="it-IT" sz="2400" b="1" i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A financial security must be in force in respect to a ship to ensure that any seafarer employed to work on board the ship is provided with assistance when the seafarer is abandoned. </a:t>
            </a:r>
          </a:p>
          <a:p>
            <a:pPr marL="0" indent="0" algn="just">
              <a:buNone/>
            </a:pPr>
            <a:endParaRPr lang="en-US" sz="2400" b="1" i="1" dirty="0" smtClean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3861048"/>
            <a:ext cx="7704856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Rimpatrio </a:t>
            </a:r>
          </a:p>
          <a:p>
            <a:pPr algn="just">
              <a:buFont typeface="Arial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Quattro mesi di salario </a:t>
            </a:r>
          </a:p>
          <a:p>
            <a:pPr algn="just">
              <a:buFont typeface="Arial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Bisogni essenziali del marittimo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224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W:\segreteria\LOGO STUDIO\LogoSLGarbarinoVergani_DefinitivoBl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856" y="88892"/>
            <a:ext cx="828040" cy="828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16932"/>
            <a:ext cx="8229600" cy="500706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Convenzione delle Nazioni Unite 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sul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diritto del 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mare</a:t>
            </a:r>
            <a:b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(UNCLOS 1982)</a:t>
            </a:r>
            <a:b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endParaRPr lang="it-IT" sz="2800" b="1" i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Immagin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478491" cy="4311141"/>
          </a:xfrm>
          <a:prstGeom prst="rect">
            <a:avLst/>
          </a:prstGeom>
        </p:spPr>
      </p:pic>
      <p:pic>
        <p:nvPicPr>
          <p:cNvPr id="6" name="Immagine 5" descr="Unkn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1731340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224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295</Words>
  <Application>Microsoft Macintosh PowerPoint</Application>
  <PresentationFormat>Presentazione su schermo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di PowerPoint</vt:lpstr>
      <vt:lpstr>Presentazione di PowerPoint</vt:lpstr>
      <vt:lpstr>RMS Titanic  14 aprile 1912</vt:lpstr>
      <vt:lpstr>Presentazione di PowerPoint</vt:lpstr>
      <vt:lpstr>SOLAS un’evoluzione continua </vt:lpstr>
      <vt:lpstr>STCW  (Standards of Training, Certification and Watchkeeping for Seafarers) </vt:lpstr>
      <vt:lpstr>Maritime Labour Convention 2006</vt:lpstr>
      <vt:lpstr>Amendment to MLC  (gennaio 2017) </vt:lpstr>
      <vt:lpstr>Convenzione delle Nazioni Unite  sul diritto del mare (UNCLOS 1982) </vt:lpstr>
      <vt:lpstr>Inquinamento marittimo  </vt:lpstr>
      <vt:lpstr>Inquinamento marittimo  </vt:lpstr>
      <vt:lpstr>Inquinamento marittimo  </vt:lpstr>
      <vt:lpstr>Inquinamento marittimo  </vt:lpstr>
      <vt:lpstr>Inquinamento marittimo  </vt:lpstr>
      <vt:lpstr>Inquinamento marittimo  </vt:lpstr>
      <vt:lpstr>Convenzione Nairobi 2007 sulla rimozione dei relitti </vt:lpstr>
      <vt:lpstr>Ballast Water Management Convention  [8 settembre 2017]</vt:lpstr>
      <vt:lpstr>Controllo emissioni Co2</vt:lpstr>
      <vt:lpstr> Grazie per l’attenzione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Erika Bassoli</dc:creator>
  <cp:lastModifiedBy>Filippo Vergani</cp:lastModifiedBy>
  <cp:revision>48</cp:revision>
  <dcterms:created xsi:type="dcterms:W3CDTF">2016-04-12T07:59:36Z</dcterms:created>
  <dcterms:modified xsi:type="dcterms:W3CDTF">2016-09-26T20:35:02Z</dcterms:modified>
</cp:coreProperties>
</file>